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7" r:id="rId1"/>
  </p:sldMasterIdLst>
  <p:sldIdLst>
    <p:sldId id="256" r:id="rId2"/>
    <p:sldId id="266" r:id="rId3"/>
    <p:sldId id="265" r:id="rId4"/>
    <p:sldId id="257" r:id="rId5"/>
    <p:sldId id="258" r:id="rId6"/>
    <p:sldId id="259" r:id="rId7"/>
    <p:sldId id="267" r:id="rId8"/>
    <p:sldId id="268" r:id="rId9"/>
    <p:sldId id="269" r:id="rId10"/>
    <p:sldId id="270" r:id="rId11"/>
    <p:sldId id="264" r:id="rId12"/>
    <p:sldId id="27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rsha sunny" initials="hs" lastIdx="20" clrIdx="0">
    <p:extLst>
      <p:ext uri="{19B8F6BF-5375-455C-9EA6-DF929625EA0E}">
        <p15:presenceInfo xmlns:p15="http://schemas.microsoft.com/office/powerpoint/2012/main" userId="26f11d93c449ff1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6" d="100"/>
          <a:sy n="96" d="100"/>
        </p:scale>
        <p:origin x="101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9-15T00:18:39.929" idx="1">
    <p:pos x="1897" y="1276"/>
    <p:text>statistics</p:text>
    <p:extLst>
      <p:ext uri="{C676402C-5697-4E1C-873F-D02D1690AC5C}">
        <p15:threadingInfo xmlns:p15="http://schemas.microsoft.com/office/powerpoint/2012/main" timeZoneBias="-330"/>
      </p:ext>
    </p:extLst>
  </p:cm>
  <p:cm authorId="1" dt="2017-09-15T00:26:40.194" idx="7">
    <p:pos x="1897" y="1372"/>
    <p:text>The practice or science of collecting and analysing numerical data in large quantities.</p:text>
    <p:extLst>
      <p:ext uri="{C676402C-5697-4E1C-873F-D02D1690AC5C}">
        <p15:threadingInfo xmlns:p15="http://schemas.microsoft.com/office/powerpoint/2012/main" timeZoneBias="-330">
          <p15:parentCm authorId="1" idx="1"/>
        </p15:threadingInfo>
      </p:ext>
    </p:extLst>
  </p:cm>
  <p:cm authorId="1" dt="2017-09-15T00:20:13.851" idx="2">
    <p:pos x="5735" y="1591"/>
    <p:text>Model</p:text>
    <p:extLst>
      <p:ext uri="{C676402C-5697-4E1C-873F-D02D1690AC5C}">
        <p15:threadingInfo xmlns:p15="http://schemas.microsoft.com/office/powerpoint/2012/main" timeZoneBias="-330"/>
      </p:ext>
    </p:extLst>
  </p:cm>
  <p:cm authorId="1" dt="2017-09-15T00:20:35.410" idx="3">
    <p:pos x="5735" y="1687"/>
    <p:text>is representation for a pourpose</p:text>
    <p:extLst>
      <p:ext uri="{C676402C-5697-4E1C-873F-D02D1690AC5C}">
        <p15:threadingInfo xmlns:p15="http://schemas.microsoft.com/office/powerpoint/2012/main" timeZoneBias="-330">
          <p15:parentCm authorId="1" idx="2"/>
        </p15:threadingInfo>
      </p:ext>
    </p:extLst>
  </p:cm>
  <p:cm authorId="1" dt="2017-09-15T00:21:14.391" idx="4">
    <p:pos x="5735" y="1783"/>
    <p:text>i.e., it stands for something in the word</p:text>
    <p:extLst>
      <p:ext uri="{C676402C-5697-4E1C-873F-D02D1690AC5C}">
        <p15:threadingInfo xmlns:p15="http://schemas.microsoft.com/office/powerpoint/2012/main" timeZoneBias="-330">
          <p15:parentCm authorId="1" idx="2"/>
        </p15:threadingInfo>
      </p:ext>
    </p:extLst>
  </p:cm>
  <p:cm authorId="1" dt="2017-09-15T00:22:12.002" idx="5">
    <p:pos x="4680" y="3191"/>
    <p:text>sm</p:text>
    <p:extLst>
      <p:ext uri="{C676402C-5697-4E1C-873F-D02D1690AC5C}">
        <p15:threadingInfo xmlns:p15="http://schemas.microsoft.com/office/powerpoint/2012/main" timeZoneBias="-330"/>
      </p:ext>
    </p:extLst>
  </p:cm>
  <p:cm authorId="1" dt="2017-09-15T00:22:46.429" idx="6">
    <p:pos x="4680" y="3287"/>
    <p:text>so here if we look closer we can say that sm is a technique where we use large amnt of data i.e., statistics and model them in an understandable format so as to represent the reality</p:text>
    <p:extLst>
      <p:ext uri="{C676402C-5697-4E1C-873F-D02D1690AC5C}">
        <p15:threadingInfo xmlns:p15="http://schemas.microsoft.com/office/powerpoint/2012/main" timeZoneBias="-330">
          <p15:parentCm authorId="1" idx="5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9-15T01:13:39.969" idx="8">
    <p:pos x="1885" y="267"/>
    <p:text>flow</p:text>
    <p:extLst>
      <p:ext uri="{C676402C-5697-4E1C-873F-D02D1690AC5C}">
        <p15:threadingInfo xmlns:p15="http://schemas.microsoft.com/office/powerpoint/2012/main" timeZoneBias="-330"/>
      </p:ext>
    </p:extLst>
  </p:cm>
  <p:cm authorId="1" dt="2017-09-15T01:18:45.651" idx="11">
    <p:pos x="1885" y="363"/>
    <p:text>all the above models dosnt fit in all situations.</p:text>
    <p:extLst>
      <p:ext uri="{C676402C-5697-4E1C-873F-D02D1690AC5C}">
        <p15:threadingInfo xmlns:p15="http://schemas.microsoft.com/office/powerpoint/2012/main" timeZoneBias="-330">
          <p15:parentCm authorId="1" idx="8"/>
        </p15:threadingInfo>
      </p:ext>
    </p:extLst>
  </p:cm>
  <p:cm authorId="1" dt="2017-09-15T01:20:42.015" idx="12">
    <p:pos x="1885" y="459"/>
    <p:text>inorder to find the best model to predict any quantity the following steps are carried</p:text>
    <p:extLst>
      <p:ext uri="{C676402C-5697-4E1C-873F-D02D1690AC5C}">
        <p15:threadingInfo xmlns:p15="http://schemas.microsoft.com/office/powerpoint/2012/main" timeZoneBias="-330">
          <p15:parentCm authorId="1" idx="8"/>
        </p15:threadingInfo>
      </p:ext>
    </p:extLst>
  </p:cm>
  <p:cm authorId="1" dt="2017-09-15T01:17:27.263" idx="9">
    <p:pos x="1615" y="1211"/>
    <p:text>select</p:text>
    <p:extLst>
      <p:ext uri="{C676402C-5697-4E1C-873F-D02D1690AC5C}">
        <p15:threadingInfo xmlns:p15="http://schemas.microsoft.com/office/powerpoint/2012/main" timeZoneBias="-330"/>
      </p:ext>
    </p:extLst>
  </p:cm>
  <p:cm authorId="1" dt="2017-09-15T01:22:09.128" idx="13">
    <p:pos x="1615" y="1307"/>
    <p:text>at first the closest model which may predict the requirement is taken</p:text>
    <p:extLst>
      <p:ext uri="{C676402C-5697-4E1C-873F-D02D1690AC5C}">
        <p15:threadingInfo xmlns:p15="http://schemas.microsoft.com/office/powerpoint/2012/main" timeZoneBias="-330">
          <p15:parentCm authorId="1" idx="9"/>
        </p15:threadingInfo>
      </p:ext>
    </p:extLst>
  </p:cm>
  <p:cm authorId="1" dt="2017-09-15T01:17:27.448" idx="10">
    <p:pos x="1687" y="1564"/>
    <p:text>estimate</p:text>
    <p:extLst>
      <p:ext uri="{C676402C-5697-4E1C-873F-D02D1690AC5C}">
        <p15:threadingInfo xmlns:p15="http://schemas.microsoft.com/office/powerpoint/2012/main" timeZoneBias="-330"/>
      </p:ext>
    </p:extLst>
  </p:cm>
  <p:cm authorId="1" dt="2017-09-15T01:23:14.482" idx="14">
    <p:pos x="1687" y="1660"/>
    <p:text>quantities which are needed to best fit the model are generated or gathered to derive the model</p:text>
    <p:extLst>
      <p:ext uri="{C676402C-5697-4E1C-873F-D02D1690AC5C}">
        <p15:threadingInfo xmlns:p15="http://schemas.microsoft.com/office/powerpoint/2012/main" timeZoneBias="-330">
          <p15:parentCm authorId="1" idx="10"/>
        </p15:threadingInfo>
      </p:ext>
    </p:extLst>
  </p:cm>
  <p:cm authorId="1" dt="2017-09-15T01:23:36.560" idx="15">
    <p:pos x="1701" y="1885"/>
    <p:text>compare</p:text>
    <p:extLst>
      <p:ext uri="{C676402C-5697-4E1C-873F-D02D1690AC5C}">
        <p15:threadingInfo xmlns:p15="http://schemas.microsoft.com/office/powerpoint/2012/main" timeZoneBias="-330"/>
      </p:ext>
    </p:extLst>
  </p:cm>
  <p:cm authorId="1" dt="2017-09-15T01:25:04.325" idx="16">
    <p:pos x="1701" y="1981"/>
    <p:text>the same steps are carried on diff candidate models and then compared to find the best fitted model</p:text>
    <p:extLst>
      <p:ext uri="{C676402C-5697-4E1C-873F-D02D1690AC5C}">
        <p15:threadingInfo xmlns:p15="http://schemas.microsoft.com/office/powerpoint/2012/main" timeZoneBias="-330">
          <p15:parentCm authorId="1" idx="15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9-15T02:50:10.246" idx="17">
    <p:pos x="1799" y="1187"/>
    <p:text>encapsulate patterns in data and to analyse or predict data</p:text>
    <p:extLst>
      <p:ext uri="{C676402C-5697-4E1C-873F-D02D1690AC5C}">
        <p15:threadingInfo xmlns:p15="http://schemas.microsoft.com/office/powerpoint/2012/main" timeZoneBias="-330"/>
      </p:ext>
    </p:extLst>
  </p:cm>
  <p:cm authorId="1" dt="2017-09-15T02:52:22.685" idx="18">
    <p:pos x="1701" y="1542"/>
    <p:text>distingush wethr rain occurs</p:text>
    <p:extLst>
      <p:ext uri="{C676402C-5697-4E1C-873F-D02D1690AC5C}">
        <p15:threadingInfo xmlns:p15="http://schemas.microsoft.com/office/powerpoint/2012/main" timeZoneBias="-330"/>
      </p:ext>
    </p:extLst>
  </p:cm>
  <p:cm authorId="1" dt="2017-09-15T02:53:43.022" idx="19">
    <p:pos x="1959" y="1873"/>
    <p:text>can be used to quantify how each influencs contribute</p:text>
    <p:extLst>
      <p:ext uri="{C676402C-5697-4E1C-873F-D02D1690AC5C}">
        <p15:threadingInfo xmlns:p15="http://schemas.microsoft.com/office/powerpoint/2012/main" timeZoneBias="-330"/>
      </p:ext>
    </p:extLst>
  </p:cm>
  <p:cm authorId="1" dt="2017-09-15T02:55:30.782" idx="20">
    <p:pos x="1897" y="2240"/>
    <p:text>strength of evidence of conclusion provided by the data</p:text>
    <p:extLst>
      <p:ext uri="{C676402C-5697-4E1C-873F-D02D1690AC5C}">
        <p15:threadingInfo xmlns:p15="http://schemas.microsoft.com/office/powerpoint/2012/main" timeZoneBias="-33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858000" cy="3200400"/>
          </a:xfrm>
        </p:spPr>
        <p:txBody>
          <a:bodyPr anchor="b">
            <a:normAutofit/>
          </a:bodyPr>
          <a:lstStyle>
            <a:lvl1pPr algn="l">
              <a:lnSpc>
                <a:spcPct val="75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956180"/>
            <a:ext cx="6858000" cy="109728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10/10/2017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833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21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42120" y="380999"/>
            <a:ext cx="2011680" cy="6096001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1199" y="380999"/>
            <a:ext cx="7074859" cy="60960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27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2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22960"/>
            <a:ext cx="8686800" cy="201168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834640"/>
            <a:ext cx="8686800" cy="109728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8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578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18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64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12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18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18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99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454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46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9420" y="408993"/>
            <a:ext cx="4800937" cy="1828800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491" y="381000"/>
            <a:ext cx="5489510" cy="5791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9420" y="2237793"/>
            <a:ext cx="4800937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19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248" y="384048"/>
            <a:ext cx="4800600" cy="18288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ln>
            <a:noFill/>
          </a:ln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6249" y="2240280"/>
            <a:ext cx="4799140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710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987419"/>
            <a:ext cx="9372600" cy="4483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631790" y="5586761"/>
            <a:ext cx="280731" cy="883759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31790" y="365125"/>
            <a:ext cx="280730" cy="5139936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3321" y="6268940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56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cap="all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4320" algn="l" defTabSz="914400" rtl="0" eaLnBrk="1" latinLnBrk="0" hangingPunct="1">
        <a:lnSpc>
          <a:spcPct val="90000"/>
        </a:lnSpc>
        <a:spcBef>
          <a:spcPts val="1200"/>
        </a:spcBef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comments" Target="../comments/comment1.xml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Statistical modelling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93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Polynomial </a:t>
            </a:r>
            <a:r>
              <a:rPr lang="en-IN" dirty="0" smtClean="0"/>
              <a:t>Regression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r>
              <a:rPr lang="en-IN" dirty="0"/>
              <a:t>A regression equation is a polynomial regression equation if the power of independent variable is more than 1.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372" y="3662836"/>
            <a:ext cx="4173682" cy="252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63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of sm in machine learning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Statistical modelling focuses on understanding data.</a:t>
            </a:r>
          </a:p>
          <a:p>
            <a:r>
              <a:rPr lang="en-IN" dirty="0" smtClean="0"/>
              <a:t>Whereas machine learning aims to predict future.</a:t>
            </a:r>
          </a:p>
          <a:p>
            <a:r>
              <a:rPr lang="en-IN" dirty="0" smtClean="0"/>
              <a:t>In order to predict future we need structured data.</a:t>
            </a:r>
          </a:p>
          <a:p>
            <a:pPr marL="0" indent="0">
              <a:buNone/>
            </a:pPr>
            <a:r>
              <a:rPr lang="en-IN" dirty="0" smtClean="0"/>
              <a:t>Hence Statistical Modelling is used to structure and model the data to make prediction part easy.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823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conclusion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Statistical Modelling</a:t>
            </a:r>
          </a:p>
          <a:p>
            <a:pPr lvl="1"/>
            <a:r>
              <a:rPr lang="en-IN" i="1" dirty="0"/>
              <a:t>a subfield of mathematics which deals with finding relationship between variables to predict an outcome</a:t>
            </a:r>
          </a:p>
          <a:p>
            <a:r>
              <a:rPr lang="en-IN" dirty="0" smtClean="0"/>
              <a:t>Machine Learning:</a:t>
            </a:r>
          </a:p>
          <a:p>
            <a:pPr lvl="1"/>
            <a:r>
              <a:rPr lang="en-IN" i="1" dirty="0"/>
              <a:t>a subfield of computer science and artificial intelligence which deals with </a:t>
            </a:r>
            <a:r>
              <a:rPr lang="en-IN" i="1"/>
              <a:t>building </a:t>
            </a:r>
            <a:r>
              <a:rPr lang="en-IN" i="1" smtClean="0"/>
              <a:t>system </a:t>
            </a:r>
            <a:r>
              <a:rPr lang="en-IN" i="1" dirty="0"/>
              <a:t>subfield of computer science and artificial intelligence which deals with building systems that can learn from data, instead of explicitly programmed instructions</a:t>
            </a:r>
            <a:r>
              <a:rPr lang="en-IN" i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442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Statistical modelling	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 smtClean="0"/>
              <a:t>Statistics	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745943" y="1981200"/>
            <a:ext cx="4572000" cy="4480560"/>
          </a:xfrm>
        </p:spPr>
        <p:txBody>
          <a:bodyPr/>
          <a:lstStyle/>
          <a:p>
            <a:r>
              <a:rPr lang="en-IN" dirty="0" smtClean="0"/>
              <a:t>Modelling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033" y="2503921"/>
            <a:ext cx="2873650" cy="18501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943" y="2526038"/>
            <a:ext cx="2358759" cy="18059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624" y="5065658"/>
            <a:ext cx="2599987" cy="160229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833097" y="2940737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51897" y="5289489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Content Placeholder 3"/>
          <p:cNvSpPr txBox="1">
            <a:spLocks/>
          </p:cNvSpPr>
          <p:nvPr/>
        </p:nvSpPr>
        <p:spPr>
          <a:xfrm>
            <a:off x="4798982" y="4604434"/>
            <a:ext cx="4572000" cy="448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7432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 smtClean="0"/>
              <a:t>Statistical model	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6174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Defination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/>
          <a:lstStyle/>
          <a:p>
            <a:pPr algn="just"/>
            <a:r>
              <a:rPr lang="en-IN" dirty="0" smtClean="0"/>
              <a:t>Statistical modelling </a:t>
            </a:r>
            <a:r>
              <a:rPr lang="en-IN" dirty="0"/>
              <a:t>is a simplified, mathematically-formalized way to approximate reality (i.e. what generates your data) and optionally to make predictions from this </a:t>
            </a:r>
            <a:r>
              <a:rPr lang="en-IN" dirty="0" smtClean="0"/>
              <a:t>approximation.</a:t>
            </a:r>
          </a:p>
          <a:p>
            <a:pPr algn="just"/>
            <a:r>
              <a:rPr lang="en-IN" dirty="0" smtClean="0"/>
              <a:t>In simple terms it is a method or technique to summarize huge data and to make valid &amp; required predictions out of 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14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Linear Regression</a:t>
            </a:r>
          </a:p>
          <a:p>
            <a:r>
              <a:rPr lang="en-IN" dirty="0"/>
              <a:t>Logistic Regression</a:t>
            </a:r>
          </a:p>
          <a:p>
            <a:r>
              <a:rPr lang="en-IN" dirty="0"/>
              <a:t>Polynomial Regression</a:t>
            </a:r>
          </a:p>
          <a:p>
            <a:r>
              <a:rPr lang="en-IN" dirty="0"/>
              <a:t>Stepwise Regression</a:t>
            </a:r>
          </a:p>
          <a:p>
            <a:r>
              <a:rPr lang="en-IN" dirty="0"/>
              <a:t>Ridge Regression</a:t>
            </a:r>
          </a:p>
          <a:p>
            <a:r>
              <a:rPr lang="en-IN" dirty="0"/>
              <a:t>Lasso Regression</a:t>
            </a:r>
          </a:p>
          <a:p>
            <a:r>
              <a:rPr lang="en-IN" dirty="0" smtClean="0"/>
              <a:t>Elastic Net </a:t>
            </a:r>
            <a:r>
              <a:rPr lang="en-IN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52856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in statistical modelling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dirty="0"/>
              <a:t>Select a candidate model </a:t>
            </a:r>
            <a:endParaRPr lang="en-US" dirty="0" smtClean="0"/>
          </a:p>
          <a:p>
            <a:pPr lvl="0" fontAlgn="base"/>
            <a:r>
              <a:rPr lang="en-US" dirty="0" smtClean="0"/>
              <a:t>Estimate </a:t>
            </a:r>
            <a:r>
              <a:rPr lang="en-US" dirty="0"/>
              <a:t>its unknown quantities (the parameters; </a:t>
            </a:r>
            <a:r>
              <a:rPr lang="en-US" dirty="0" smtClean="0"/>
              <a:t>fit </a:t>
            </a:r>
            <a:r>
              <a:rPr lang="en-US" dirty="0"/>
              <a:t>the model to data)</a:t>
            </a:r>
          </a:p>
          <a:p>
            <a:pPr lvl="0" fontAlgn="base"/>
            <a:r>
              <a:rPr lang="en-US" dirty="0"/>
              <a:t>Compare the fitted model to alternative models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3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of Statistical Modelling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Identifying patterns in data</a:t>
            </a:r>
          </a:p>
          <a:p>
            <a:r>
              <a:rPr lang="en-US" dirty="0" smtClean="0"/>
              <a:t>Classifying events</a:t>
            </a:r>
          </a:p>
          <a:p>
            <a:r>
              <a:rPr lang="en-US" dirty="0" smtClean="0"/>
              <a:t>Untangling multiple influences</a:t>
            </a:r>
          </a:p>
          <a:p>
            <a:r>
              <a:rPr lang="en-US" dirty="0" smtClean="0"/>
              <a:t>Assessing strength of evidence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55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Deep into models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41022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Linear Regression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IN" dirty="0" smtClean="0"/>
              <a:t>It </a:t>
            </a:r>
            <a:r>
              <a:rPr lang="en-IN" dirty="0"/>
              <a:t>establishes a relationship between </a:t>
            </a:r>
            <a:r>
              <a:rPr lang="en-IN" b="1" dirty="0"/>
              <a:t>dependent variable (Y)</a:t>
            </a:r>
            <a:r>
              <a:rPr lang="en-IN" dirty="0"/>
              <a:t> and one or more </a:t>
            </a:r>
            <a:r>
              <a:rPr lang="en-IN" b="1" dirty="0"/>
              <a:t>independent variables (X)</a:t>
            </a:r>
            <a:r>
              <a:rPr lang="en-IN" dirty="0"/>
              <a:t> using a </a:t>
            </a:r>
            <a:r>
              <a:rPr lang="en-IN" b="1" dirty="0"/>
              <a:t>best fit straight line</a:t>
            </a:r>
            <a:r>
              <a:rPr lang="en-IN" dirty="0"/>
              <a:t> (also known as regression line</a:t>
            </a:r>
            <a:r>
              <a:rPr lang="en-IN" dirty="0" smtClean="0"/>
              <a:t>).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err="1" smtClean="0"/>
              <a:t>E.g</a:t>
            </a:r>
            <a:r>
              <a:rPr lang="en-IN" dirty="0" smtClean="0"/>
              <a:t>: </a:t>
            </a:r>
            <a:r>
              <a:rPr lang="en-IN" b="1" dirty="0" smtClean="0"/>
              <a:t>Y=</a:t>
            </a:r>
            <a:r>
              <a:rPr lang="en-IN" b="1" dirty="0" err="1" smtClean="0"/>
              <a:t>a+b</a:t>
            </a:r>
            <a:r>
              <a:rPr lang="en-IN" b="1" dirty="0" smtClean="0"/>
              <a:t>*X </a:t>
            </a:r>
            <a:r>
              <a:rPr lang="en-IN" b="1" dirty="0"/>
              <a:t>+ 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762" y="4228969"/>
            <a:ext cx="2977475" cy="238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68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It</a:t>
            </a:r>
            <a:r>
              <a:rPr lang="en-IN" dirty="0"/>
              <a:t> is used to find the probability of </a:t>
            </a:r>
            <a:r>
              <a:rPr lang="en-IN" dirty="0" smtClean="0"/>
              <a:t>event to be Success or Failure</a:t>
            </a:r>
            <a:r>
              <a:rPr lang="en-IN" dirty="0"/>
              <a:t>. 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881" y="2885344"/>
            <a:ext cx="3519237" cy="351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14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3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3" id="{397EFCAD-ADD2-4AAA-B035-F8C11B59FC18}" vid="{FC74AA00-3247-49AD-8319-DE44508C999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Theme3</Template>
  <TotalTime>686</TotalTime>
  <Words>214</Words>
  <Application>Microsoft Office PowerPoint</Application>
  <PresentationFormat>Widescreen</PresentationFormat>
  <Paragraphs>46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Theme3</vt:lpstr>
      <vt:lpstr>Statistical modelling</vt:lpstr>
      <vt:lpstr>Statistical modelling </vt:lpstr>
      <vt:lpstr>Defination</vt:lpstr>
      <vt:lpstr>Types of models</vt:lpstr>
      <vt:lpstr>steps in statistical modelling</vt:lpstr>
      <vt:lpstr>Use of Statistical Modelling</vt:lpstr>
      <vt:lpstr>Deep into models</vt:lpstr>
      <vt:lpstr>Linear Regression</vt:lpstr>
      <vt:lpstr>Logistic Regression</vt:lpstr>
      <vt:lpstr>Polynomial Regression</vt:lpstr>
      <vt:lpstr>Need of sm in machine learning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modelling</dc:title>
  <dc:creator>Akhil reddy</dc:creator>
  <cp:lastModifiedBy>harsha sunny</cp:lastModifiedBy>
  <cp:revision>35</cp:revision>
  <dcterms:created xsi:type="dcterms:W3CDTF">2017-08-31T05:27:32Z</dcterms:created>
  <dcterms:modified xsi:type="dcterms:W3CDTF">2017-10-10T14:00:24Z</dcterms:modified>
</cp:coreProperties>
</file>